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58" r:id="rId6"/>
    <p:sldId id="257" r:id="rId7"/>
    <p:sldId id="260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D36E8A-868B-4AEE-87B4-35CDF85F2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20126E-C80B-4D98-B275-7EDD142D4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34A653-B63F-4B60-BDF7-8F80D1DA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C673F0-8122-4998-9C4B-D1B39FB6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647E15-CA7C-49E8-B81B-77753C8E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53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E4549-6A0A-4CC4-BF1E-39A5E489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DED02D-EB9C-490D-A2D3-83FD373B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8631E7-0C98-416E-BFD1-1362255F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445227-A0F6-4171-A78A-2F7EB0F6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B97B2E-263E-4E5D-9F04-B2BE6DD6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4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06FF115-2472-4618-8D79-FC6118BAF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E89EF4-0B18-4D30-A566-C8E9723F9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3A7AD5-B7C7-4366-9B07-BF861E55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152696-88C1-4855-98A7-8EB35343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1101DA-7FDA-42A9-99EC-82D2181B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25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577607-B83E-4164-B23A-6495F9A7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B75634-E1D0-46D8-B2C0-715065894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508D6B-8745-4BFC-9AB6-56D37CBD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471E12-E5E3-47BC-8651-EA36E373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AC336D-F3FB-4192-8E66-511544C0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21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B185A0-E60C-4996-AF6D-4634A8F7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63A63-0B8A-4610-8FD7-09388065F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D7E8A-F3E7-4263-9CB8-E0DF797C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238F68-FE2B-4FCE-98AE-2C4997EF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291A43-61B2-4025-AFBF-B9285D7D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0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89052-C140-4DCE-A124-CED98295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24CDB0-1D9B-4B97-A34B-F2775C2AD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AF9BC6-C8CC-4354-BA1B-5FA6F8860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B974122-8881-436F-BDC4-E195B00F5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C23B68-8756-434A-AD52-22A172D10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AC675A-E2FF-44A3-BC0B-48E7DBDF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86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DE150-94BF-40F7-B29D-EA886B49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B06ACC-B1CA-465D-AE43-7DF33D28E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9755BE-052F-4755-8FDB-732DB38F5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C4A0A54-E9A1-4892-BE73-7342A619B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03F5EA-8C9B-417F-B1D9-0426BC359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5731F8-499E-4C42-A116-3F56C2A8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95D9925-856E-4F0E-A6DA-B650C6C2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1750587-4F2C-4DE7-9DF0-6810158C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9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4520D-70DA-4ECE-BE96-1D138E05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70E8203-B233-496B-AC67-5F2E4D3A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C4C7570-72BD-4A0B-82E7-A0E2E94F3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164B24-3EC5-4CB9-9246-06C3A944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752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653FB7-CF50-4D1A-AAA6-1EB62336D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1671DC8-CA8B-4A3D-996D-5D9760B1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A70282-CCDD-4533-A587-73A97A30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94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4EC402-5480-49ED-9E85-21740B8C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355AE0-404B-4D53-8C70-56851C171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849356-207F-4EDE-BC82-6685B62F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433FFD-4DDE-45C2-A71F-5E852A77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77E823-3152-45E9-BB9D-1D81F2AE2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B50FBA-03FC-4E31-A84F-A760A7E2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30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6263A-239A-48DA-8447-9BDEF355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CFB6FF-7C57-41AA-AFE5-232E76B2D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02305C-9D96-426E-94C4-5FA2E5E80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C9D39E-5907-4F41-AFB4-A67C5A76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73186D-F53C-4233-8525-1EECB0C6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8C53D8-9DC3-4F1C-A7D5-826AE4CB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9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26CD821-0819-4D2B-9D32-CCF232D6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D3DF46-1D0A-44C8-8694-E554F719F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6161BE-8577-4CBE-8183-BEA4724AA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D2B7D-1D32-4486-9F4C-8F4CDD7DB1B7}" type="datetimeFigureOut">
              <a:rPr lang="zh-TW" altLang="en-US" smtClean="0"/>
              <a:t>2025/8/21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B72025-63A5-4FE8-B978-2329511DC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7BD637-4952-424D-A68D-35659A306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858D8-1195-445C-A840-43AC3E3A29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64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C30F3BFF-0113-41DE-B540-F63895E07198}"/>
              </a:ext>
            </a:extLst>
          </p:cNvPr>
          <p:cNvSpPr txBox="1"/>
          <p:nvPr/>
        </p:nvSpPr>
        <p:spPr>
          <a:xfrm>
            <a:off x="144990" y="1271872"/>
            <a:ext cx="71960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0" i="0" dirty="0">
                <a:effectLst/>
                <a:latin typeface="fkGrotesk"/>
              </a:rPr>
              <a:t>一、全球機器人市場發展趨勢</a:t>
            </a:r>
          </a:p>
          <a:p>
            <a:pPr algn="l"/>
            <a:r>
              <a:rPr lang="zh-TW" altLang="en-US" sz="1600" b="0" i="0" dirty="0">
                <a:effectLst/>
                <a:latin typeface="fkGroteskNeue"/>
              </a:rPr>
              <a:t>隨著全球高齡化與少子化問題加劇，勞動力短缺成為產業的重要挑戰。透過</a:t>
            </a:r>
            <a:r>
              <a:rPr lang="en-US" altLang="zh-TW" sz="1600" b="0" i="0" dirty="0">
                <a:effectLst/>
                <a:latin typeface="fkGroteskNeue"/>
              </a:rPr>
              <a:t>AI</a:t>
            </a:r>
            <a:r>
              <a:rPr lang="zh-TW" altLang="en-US" sz="1600" b="0" i="0" dirty="0">
                <a:effectLst/>
                <a:latin typeface="fkGroteskNeue"/>
              </a:rPr>
              <a:t>驅動的智慧機器人，企業開始積極導入自動化以應對人力不足與提升效率。預估到</a:t>
            </a:r>
            <a:r>
              <a:rPr lang="en-US" altLang="zh-TW" sz="1600" b="0" i="0" dirty="0">
                <a:effectLst/>
                <a:latin typeface="fkGroteskNeue"/>
              </a:rPr>
              <a:t>2035</a:t>
            </a:r>
            <a:r>
              <a:rPr lang="zh-TW" altLang="en-US" sz="1600" b="0" i="0" dirty="0">
                <a:effectLst/>
                <a:latin typeface="fkGroteskNeue"/>
              </a:rPr>
              <a:t>年，僅人形機器人市場規模即將達到</a:t>
            </a:r>
            <a:r>
              <a:rPr lang="en-US" altLang="zh-TW" sz="1600" b="0" i="0" dirty="0">
                <a:effectLst/>
                <a:latin typeface="fkGroteskNeue"/>
              </a:rPr>
              <a:t>380</a:t>
            </a:r>
            <a:r>
              <a:rPr lang="zh-TW" altLang="en-US" sz="1600" b="0" i="0" dirty="0">
                <a:effectLst/>
                <a:latin typeface="fkGroteskNeue"/>
              </a:rPr>
              <a:t>億美元，顯示出龐大的成長潛力。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488936A-E634-C662-413E-EA95CD9A0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0" y="79773"/>
            <a:ext cx="6548640" cy="114808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82C584D-30F4-D117-6C8D-2131287FC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993" y="572818"/>
            <a:ext cx="4706007" cy="6115904"/>
          </a:xfrm>
          <a:prstGeom prst="rect">
            <a:avLst/>
          </a:prstGeom>
        </p:spPr>
      </p:pic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1B3B3723-0532-DDF2-A4ED-C9F5702BBF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363965"/>
              </p:ext>
            </p:extLst>
          </p:nvPr>
        </p:nvGraphicFramePr>
        <p:xfrm>
          <a:off x="222999" y="4798962"/>
          <a:ext cx="7039993" cy="1889760"/>
        </p:xfrm>
        <a:graphic>
          <a:graphicData uri="http://schemas.openxmlformats.org/drawingml/2006/table">
            <a:tbl>
              <a:tblPr/>
              <a:tblGrid>
                <a:gridCol w="1024595">
                  <a:extLst>
                    <a:ext uri="{9D8B030D-6E8A-4147-A177-3AD203B41FA5}">
                      <a16:colId xmlns:a16="http://schemas.microsoft.com/office/drawing/2014/main" val="1916573835"/>
                    </a:ext>
                  </a:extLst>
                </a:gridCol>
                <a:gridCol w="1511383">
                  <a:extLst>
                    <a:ext uri="{9D8B030D-6E8A-4147-A177-3AD203B41FA5}">
                      <a16:colId xmlns:a16="http://schemas.microsoft.com/office/drawing/2014/main" val="4142091004"/>
                    </a:ext>
                  </a:extLst>
                </a:gridCol>
                <a:gridCol w="1980593">
                  <a:extLst>
                    <a:ext uri="{9D8B030D-6E8A-4147-A177-3AD203B41FA5}">
                      <a16:colId xmlns:a16="http://schemas.microsoft.com/office/drawing/2014/main" val="3852762575"/>
                    </a:ext>
                  </a:extLst>
                </a:gridCol>
                <a:gridCol w="2523422">
                  <a:extLst>
                    <a:ext uri="{9D8B030D-6E8A-4147-A177-3AD203B41FA5}">
                      <a16:colId xmlns:a16="http://schemas.microsoft.com/office/drawing/2014/main" val="320413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0C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2025 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年市場規模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0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1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12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2030~2035 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年市場規模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001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1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0D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備註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54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工業機器人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C00C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12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0C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450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億美元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0012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0D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12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770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億美元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800D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0D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0C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2035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年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CAGR 6%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，年出貨超過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120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萬台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(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  <a:cs typeface="+mn-cs"/>
                        </a:rPr>
                        <a:t>年均複合成長率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)</a:t>
                      </a:r>
                      <a:endParaRPr lang="zh-TW" altLang="en-US" sz="1400" dirty="0">
                        <a:solidFill>
                          <a:schemeClr val="tx1"/>
                        </a:solidFill>
                        <a:effectLst/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721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服務型機器人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0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0D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890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億美元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0C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1620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億美元（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2030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）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800C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0C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0A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CAGR 23%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，含家用、物流、醫療、農業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67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人形機器人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400D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0D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0D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尚未商業化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0A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0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380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億美元（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2035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）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C00A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0A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0A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預估年出貨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140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萬台，均價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2.7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effectLst/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萬美元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0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52155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9C610079-2024-7EBD-1635-78022EE4238E}"/>
              </a:ext>
            </a:extLst>
          </p:cNvPr>
          <p:cNvSpPr txBox="1"/>
          <p:nvPr/>
        </p:nvSpPr>
        <p:spPr>
          <a:xfrm>
            <a:off x="144990" y="2595311"/>
            <a:ext cx="72405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0" i="0" dirty="0">
                <a:effectLst/>
                <a:latin typeface="fkGroteskNeue"/>
              </a:rPr>
              <a:t>在應用層面，機器人的角色逐步從傳統專一功能（如焊接）轉向可彈性切換多種任務的「軟體定義機器人」，例如同一台機器人可白天負責送貨，夜晚執行巡邏任務，此種設計大幅提升機器人的使用效率與應用廣度。</a:t>
            </a:r>
          </a:p>
          <a:p>
            <a:pPr algn="l"/>
            <a:r>
              <a:rPr lang="zh-TW" altLang="en-US" b="0" i="0" dirty="0">
                <a:effectLst/>
                <a:latin typeface="fkGroteskNeue"/>
              </a:rPr>
              <a:t>邊緣</a:t>
            </a:r>
            <a:r>
              <a:rPr lang="en-US" altLang="zh-TW" b="0" i="0" dirty="0">
                <a:effectLst/>
                <a:latin typeface="fkGroteskNeue"/>
              </a:rPr>
              <a:t>AI</a:t>
            </a:r>
            <a:r>
              <a:rPr lang="zh-TW" altLang="en-US" b="0" i="0" dirty="0">
                <a:effectLst/>
                <a:latin typeface="fkGroteskNeue"/>
              </a:rPr>
              <a:t>（</a:t>
            </a:r>
            <a:r>
              <a:rPr lang="en-US" altLang="zh-TW" b="0" i="0" dirty="0">
                <a:effectLst/>
                <a:latin typeface="fkGroteskNeue"/>
              </a:rPr>
              <a:t>Edge AI</a:t>
            </a:r>
            <a:r>
              <a:rPr lang="zh-TW" altLang="en-US" b="0" i="0" dirty="0">
                <a:effectLst/>
                <a:latin typeface="fkGroteskNeue"/>
              </a:rPr>
              <a:t>）技術的發展也使得機器人能在本地端即時完成感知、決策與運動控制，降低延遲與能耗，提升系統穩定性及安全性，是未來智慧機器人發展不可或缺的基礎。</a:t>
            </a:r>
          </a:p>
        </p:txBody>
      </p:sp>
    </p:spTree>
    <p:extLst>
      <p:ext uri="{BB962C8B-B14F-4D97-AF65-F5344CB8AC3E}">
        <p14:creationId xmlns:p14="http://schemas.microsoft.com/office/powerpoint/2010/main" val="260448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1D59C0E-E139-FA2B-ED5C-7BB7A80A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6" y="2487274"/>
            <a:ext cx="11948014" cy="392240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7976047-641E-2D63-3081-27F3C4CB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3" y="107678"/>
            <a:ext cx="6992326" cy="4953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E2673CE-F15D-4C14-BEC9-7A89E711D042}"/>
              </a:ext>
            </a:extLst>
          </p:cNvPr>
          <p:cNvSpPr txBox="1"/>
          <p:nvPr/>
        </p:nvSpPr>
        <p:spPr>
          <a:xfrm>
            <a:off x="148656" y="690760"/>
            <a:ext cx="11152615" cy="170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altLang="zh-TW" sz="1800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目前的技術瓶頸在於，電腦雖擅長高階的認知任務（如：大型語言模型），但在低階的感知與運動技能上仍遠不如人類，此即為</a:t>
            </a:r>
            <a:r>
              <a:rPr lang="en-US" altLang="zh-TW" sz="1800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 1980 </a:t>
            </a:r>
            <a:r>
              <a:rPr lang="zh-TW" altLang="zh-TW" sz="1800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年代的</a:t>
            </a:r>
            <a:endParaRPr lang="zh-TW" altLang="zh-TW" sz="1800" dirty="0"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>
              <a:buNone/>
            </a:pPr>
            <a:r>
              <a:rPr lang="zh-TW" altLang="zh-TW" sz="1800" b="1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莫拉維克悖論（</a:t>
            </a:r>
            <a:r>
              <a:rPr lang="en-US" altLang="zh-TW" sz="1800" b="1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Hans Moravec's paradox</a:t>
            </a:r>
            <a:r>
              <a:rPr lang="zh-TW" altLang="zh-TW" sz="1800" b="1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）</a:t>
            </a:r>
            <a:r>
              <a:rPr lang="zh-TW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 。為突破此困境，「大型行為模型」（</a:t>
            </a:r>
            <a:r>
              <a:rPr lang="en-US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Large Behavior Model, LBM</a:t>
            </a:r>
            <a:r>
              <a:rPr lang="zh-TW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）的建立至關重要 ，主要透過「示範學習」（</a:t>
            </a:r>
            <a:r>
              <a:rPr lang="en-US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Learning by Demonstration</a:t>
            </a:r>
            <a:r>
              <a:rPr lang="zh-TW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）與「物理模擬＋強化學習」（</a:t>
            </a:r>
            <a:r>
              <a:rPr lang="en-US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Physical Simulation + Reinforcement Learning</a:t>
            </a:r>
            <a:r>
              <a:rPr lang="zh-TW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）等方式來訓練機器人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604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C90A0C7-F8D4-2810-44A1-9111FFE91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7" y="323846"/>
            <a:ext cx="6992326" cy="4953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901B330-9827-4AD3-5207-3960059BF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42" y="1231731"/>
            <a:ext cx="5556068" cy="260766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6168FDB-DC04-3650-F2D8-FE3CC12A66EA}"/>
              </a:ext>
            </a:extLst>
          </p:cNvPr>
          <p:cNvSpPr txBox="1"/>
          <p:nvPr/>
        </p:nvSpPr>
        <p:spPr>
          <a:xfrm>
            <a:off x="139242" y="862399"/>
            <a:ext cx="4690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1B1C1D"/>
                </a:solidFill>
                <a:ea typeface="Google Sans Text"/>
                <a:cs typeface="Google Sans Text"/>
              </a:rPr>
              <a:t>台</a:t>
            </a:r>
            <a:r>
              <a:rPr lang="zh-TW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灣在發展</a:t>
            </a:r>
            <a:r>
              <a:rPr lang="en-US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 AI </a:t>
            </a:r>
            <a:r>
              <a:rPr lang="zh-TW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機器人產業上具備多重優勢</a:t>
            </a:r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F7C1A45-ACD4-011C-27C1-7435314B6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980" y="1229196"/>
            <a:ext cx="5457778" cy="260766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DDE287-AF59-B353-A8D9-96E2EFA8B864}"/>
              </a:ext>
            </a:extLst>
          </p:cNvPr>
          <p:cNvSpPr txBox="1"/>
          <p:nvPr/>
        </p:nvSpPr>
        <p:spPr>
          <a:xfrm>
            <a:off x="5695308" y="86239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「雙軌策略」</a:t>
            </a:r>
            <a:r>
              <a:rPr lang="zh-TW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（</a:t>
            </a:r>
            <a:r>
              <a:rPr lang="en-US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Dual-track Strategy</a:t>
            </a:r>
            <a:endParaRPr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768535CB-6510-7D9F-D4A5-2EF812E81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41" y="3839391"/>
            <a:ext cx="5556067" cy="29073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53F36A3-4C7F-9914-AA38-2BA1C0272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78" y="3834295"/>
            <a:ext cx="5457778" cy="29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A475FF4-E95A-5D37-C2AE-D129675C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6" y="3478894"/>
            <a:ext cx="5453689" cy="3241083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46D85B-95CF-5335-7D81-A8579830B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5" y="928980"/>
            <a:ext cx="10515600" cy="447058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Intrinsic</a:t>
            </a:r>
            <a:r>
              <a:rPr lang="zh-TW" altLang="zh-TW" b="1" dirty="0"/>
              <a:t>：結合</a:t>
            </a:r>
            <a:r>
              <a:rPr lang="en-US" altLang="zh-TW" b="1" dirty="0"/>
              <a:t>AI</a:t>
            </a:r>
            <a:r>
              <a:rPr lang="zh-TW" altLang="zh-TW" b="1" dirty="0"/>
              <a:t>技術的智慧機器人解決方案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5BF57C-C050-F6CB-0BDE-3A7FBEA2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7" y="323846"/>
            <a:ext cx="6992326" cy="4953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772210D-6BC5-10F3-746D-FB84B095092A}"/>
              </a:ext>
            </a:extLst>
          </p:cNvPr>
          <p:cNvSpPr txBox="1"/>
          <p:nvPr/>
        </p:nvSpPr>
        <p:spPr>
          <a:xfrm>
            <a:off x="236897" y="1331646"/>
            <a:ext cx="5282974" cy="2191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打造一個支援</a:t>
            </a:r>
            <a:r>
              <a:rPr lang="en-US" altLang="zh-TW" sz="14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AI</a:t>
            </a:r>
            <a:r>
              <a:rPr lang="zh-TW" altLang="zh-TW" sz="14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、對硬體開放的通用軟體平台。他們的目標是弭平深具潛力的</a:t>
            </a:r>
            <a:r>
              <a:rPr lang="en-US" altLang="zh-TW" sz="14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AI</a:t>
            </a:r>
            <a:r>
              <a:rPr lang="zh-TW" altLang="zh-TW" sz="14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技術與實際可應用的</a:t>
            </a:r>
            <a:r>
              <a:rPr lang="en-US" altLang="zh-TW" sz="14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AI</a:t>
            </a:r>
            <a:r>
              <a:rPr lang="zh-TW" altLang="zh-TW" sz="14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之間的差距，讓開發者能更輕易地將</a:t>
            </a:r>
            <a:r>
              <a:rPr lang="en-US" altLang="zh-TW" sz="14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AI</a:t>
            </a:r>
            <a:r>
              <a:rPr lang="zh-TW" altLang="zh-TW" sz="14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模型導入到生產環境中</a:t>
            </a:r>
            <a:r>
              <a:rPr lang="zh-TW" altLang="zh-TW" sz="1400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此平台具備以下特點：</a:t>
            </a:r>
            <a:endParaRPr lang="zh-TW" altLang="zh-TW" sz="1400" dirty="0">
              <a:latin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TW" altLang="zh-TW" sz="1400" b="1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整合</a:t>
            </a:r>
            <a:r>
              <a:rPr lang="en-US" altLang="zh-TW" sz="1400" b="1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AI</a:t>
            </a:r>
            <a:r>
              <a:rPr lang="zh-TW" altLang="zh-TW" sz="1400" b="1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能力</a:t>
            </a:r>
            <a:r>
              <a:rPr lang="zh-TW" altLang="zh-TW" sz="1400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：平台內建</a:t>
            </a:r>
            <a:r>
              <a:rPr lang="en-US" altLang="zh-TW" sz="1400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AI</a:t>
            </a:r>
            <a:r>
              <a:rPr lang="zh-TW" altLang="zh-TW" sz="1400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演算法，專注於解決感知、規劃與控制等問題 </a:t>
            </a:r>
            <a:r>
              <a:rPr lang="en-US" altLang="zh-TW" sz="1400" baseline="30000" dirty="0">
                <a:solidFill>
                  <a:srgbClr val="575B5F"/>
                </a:solidFill>
                <a:latin typeface="Google Sans Text"/>
                <a:ea typeface="Google Sans Text"/>
                <a:cs typeface="Google Sans Text"/>
              </a:rPr>
              <a:t>9</a:t>
            </a:r>
            <a:r>
              <a:rPr lang="zh-TW" altLang="zh-TW" sz="1400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。</a:t>
            </a:r>
            <a:endParaRPr lang="zh-TW" altLang="zh-TW" sz="14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TW" altLang="zh-TW" sz="1400" b="1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硬體無關性</a:t>
            </a:r>
            <a:r>
              <a:rPr lang="zh-TW" altLang="zh-TW" sz="1400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：平台能與不同品牌的機器人、感測器和夾爪等硬體協作 </a:t>
            </a:r>
            <a:r>
              <a:rPr lang="en-US" altLang="zh-TW" sz="1400" baseline="30000" dirty="0">
                <a:solidFill>
                  <a:srgbClr val="575B5F"/>
                </a:solidFill>
                <a:latin typeface="Google Sans Text"/>
                <a:ea typeface="Google Sans Text"/>
                <a:cs typeface="Google Sans Text"/>
              </a:rPr>
              <a:t>1010</a:t>
            </a:r>
            <a:r>
              <a:rPr lang="zh-TW" altLang="zh-TW" sz="1400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。</a:t>
            </a:r>
            <a:endParaRPr lang="zh-TW" altLang="zh-TW" sz="14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TW" altLang="zh-TW" sz="1400" b="1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雲端與邊緣運算</a:t>
            </a:r>
            <a:r>
              <a:rPr lang="zh-TW" altLang="zh-TW" sz="1400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：透過工業雲、工業邊緣運算和即時嵌入式軟體，實現從雲端到現場的無縫連接 </a:t>
            </a:r>
            <a:r>
              <a:rPr lang="en-US" altLang="zh-TW" sz="1400" baseline="30000" dirty="0">
                <a:solidFill>
                  <a:srgbClr val="575B5F"/>
                </a:solidFill>
                <a:latin typeface="Google Sans Text"/>
                <a:ea typeface="Google Sans Text"/>
                <a:cs typeface="Google Sans Text"/>
              </a:rPr>
              <a:t>11</a:t>
            </a:r>
            <a:r>
              <a:rPr lang="zh-TW" altLang="zh-TW" sz="1400" dirty="0">
                <a:solidFill>
                  <a:srgbClr val="1B1C1D"/>
                </a:solidFill>
                <a:latin typeface="Arial" panose="020B0604020202020204" pitchFamily="34" charset="0"/>
                <a:ea typeface="Google Sans Text"/>
                <a:cs typeface="Google Sans Text"/>
              </a:rPr>
              <a:t>。</a:t>
            </a:r>
            <a:endParaRPr lang="zh-TW" altLang="zh-TW" sz="14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45D5D93-E3FB-0BFB-AA25-C3B03B916B1C}"/>
              </a:ext>
            </a:extLst>
          </p:cNvPr>
          <p:cNvSpPr txBox="1"/>
          <p:nvPr/>
        </p:nvSpPr>
        <p:spPr>
          <a:xfrm>
            <a:off x="5899212" y="1756525"/>
            <a:ext cx="60558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6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傳統機器人難以處理的「高混合、小批量（</a:t>
            </a:r>
            <a:r>
              <a:rPr lang="en-US" altLang="zh-TW" sz="16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high-mix/low-volume</a:t>
            </a:r>
            <a:r>
              <a:rPr lang="zh-TW" altLang="zh-TW" sz="16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）」生產需求，</a:t>
            </a:r>
            <a:r>
              <a:rPr lang="en-US" altLang="zh-TW" sz="16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Intrinsic</a:t>
            </a:r>
            <a:r>
              <a:rPr lang="zh-TW" altLang="zh-TW" sz="16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平台提供了多項開箱即用的</a:t>
            </a:r>
            <a:r>
              <a:rPr lang="en-US" altLang="zh-TW" sz="16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AI</a:t>
            </a:r>
            <a:r>
              <a:rPr lang="zh-TW" altLang="zh-TW" sz="16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能力</a:t>
            </a:r>
            <a:endParaRPr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D28687A-9D87-1F6F-79BA-B9AEDF67FD21}"/>
              </a:ext>
            </a:extLst>
          </p:cNvPr>
          <p:cNvSpPr txBox="1"/>
          <p:nvPr/>
        </p:nvSpPr>
        <p:spPr>
          <a:xfrm>
            <a:off x="5844387" y="2354605"/>
            <a:ext cx="5282974" cy="4592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TW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機器學習感知（</a:t>
            </a:r>
            <a:r>
              <a:rPr lang="en-US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ML-based perception</a:t>
            </a:r>
            <a:r>
              <a:rPr lang="zh-TW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）</a:t>
            </a:r>
            <a:r>
              <a:rPr lang="zh-TW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：賦予機器人「看見」的能力。</a:t>
            </a:r>
            <a:r>
              <a:rPr lang="en-US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Intrinsic</a:t>
            </a:r>
            <a:r>
              <a:rPr lang="zh-TW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正在開發名為「</a:t>
            </a:r>
            <a:r>
              <a:rPr lang="en-US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Omni-attention</a:t>
            </a:r>
            <a:r>
              <a:rPr lang="zh-TW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」的感知基礎模型，目標是達到「單次學習（</a:t>
            </a:r>
            <a:r>
              <a:rPr lang="en-US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One-shot learning</a:t>
            </a:r>
            <a:r>
              <a:rPr lang="zh-TW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）」，只需提供</a:t>
            </a:r>
            <a:r>
              <a:rPr lang="en-US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CAD</a:t>
            </a:r>
            <a:r>
              <a:rPr lang="zh-TW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圖檔，模型就能在各種光線、雜亂的環境下，以亞像素級的精準度辨識零件 。</a:t>
            </a:r>
            <a:endParaRPr lang="zh-TW" altLang="zh-TW" sz="16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TW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自動抓取規劃（</a:t>
            </a:r>
            <a:r>
              <a:rPr lang="en-US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Automated grasp planning</a:t>
            </a:r>
            <a:r>
              <a:rPr lang="zh-TW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）</a:t>
            </a:r>
            <a:r>
              <a:rPr lang="zh-TW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：與</a:t>
            </a:r>
            <a:r>
              <a:rPr lang="en-US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NVIDIA</a:t>
            </a:r>
            <a:r>
              <a:rPr lang="zh-TW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合作，使用者只需上傳零件的</a:t>
            </a:r>
            <a:r>
              <a:rPr lang="en-US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CAD</a:t>
            </a:r>
            <a:r>
              <a:rPr lang="zh-TW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模型，演算法就會自動計算出最佳的抓取點與角度 。</a:t>
            </a:r>
            <a:endParaRPr lang="zh-TW" altLang="zh-TW" sz="16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TW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自動運動規劃（</a:t>
            </a:r>
            <a:r>
              <a:rPr lang="en-US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Automated motion planning</a:t>
            </a:r>
            <a:r>
              <a:rPr lang="zh-TW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）</a:t>
            </a:r>
            <a:r>
              <a:rPr lang="zh-TW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：能自動生成路徑，並在偵測到障礙物時即時閃避，讓系統更具彈性 。</a:t>
            </a:r>
            <a:endParaRPr lang="zh-TW" altLang="zh-TW" sz="16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TW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感測器引導控制（</a:t>
            </a:r>
            <a:r>
              <a:rPr lang="en-US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Sensor-guided control</a:t>
            </a:r>
            <a:r>
              <a:rPr lang="zh-TW" altLang="zh-TW" sz="1600" b="1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）</a:t>
            </a:r>
            <a:r>
              <a:rPr lang="zh-TW" altLang="zh-TW" sz="1600" u="none" strike="noStrike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：讓機器人具備「觸覺」，能感知力量並進行相對應的動作，無需對每一步進行精確編程 。</a:t>
            </a:r>
            <a:br>
              <a:rPr lang="en-US" altLang="zh-TW" sz="1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zh-TW" altLang="zh-TW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2FB-FA38-41E8-89F7-5C9A83790005}"/>
              </a:ext>
            </a:extLst>
          </p:cNvPr>
          <p:cNvSpPr txBox="1"/>
          <p:nvPr/>
        </p:nvSpPr>
        <p:spPr>
          <a:xfrm>
            <a:off x="5844387" y="1361128"/>
            <a:ext cx="616554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zh-TW" altLang="zh-TW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強大的</a:t>
            </a:r>
            <a:r>
              <a:rPr lang="en-US" altLang="zh-TW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AI</a:t>
            </a:r>
            <a:r>
              <a:rPr lang="zh-TW" altLang="zh-TW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  <a:cs typeface="Google Sans Text"/>
              </a:rPr>
              <a:t>核心能力</a:t>
            </a:r>
            <a:endParaRPr lang="zh-TW" altLang="zh-TW" sz="1800" b="1" dirty="0">
              <a:effectLst/>
              <a:latin typeface="Arial" panose="020B060402020202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859B6F3-9AE3-2750-21ED-7420EF4C69DF}"/>
              </a:ext>
            </a:extLst>
          </p:cNvPr>
          <p:cNvSpPr txBox="1"/>
          <p:nvPr/>
        </p:nvSpPr>
        <p:spPr>
          <a:xfrm>
            <a:off x="136865" y="2808074"/>
            <a:ext cx="6165540" cy="388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  <a:buNone/>
            </a:pPr>
            <a:r>
              <a:rPr lang="zh-TW" altLang="zh-TW" sz="1800" dirty="0">
                <a:solidFill>
                  <a:srgbClr val="1B1C1D"/>
                </a:solidFill>
                <a:effectLst/>
                <a:ea typeface="Google Sans Text"/>
                <a:cs typeface="Google Sans Text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173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590A30-DC05-4809-ACC3-273CA56D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33307E-47D7-400B-8F1A-22F270285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58" y="1807870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algn="l">
              <a:lnSpc>
                <a:spcPct val="120000"/>
              </a:lnSpc>
            </a:pPr>
            <a:r>
              <a:rPr lang="zh-TW" altLang="en-US" b="0" i="0" dirty="0">
                <a:effectLst/>
                <a:latin typeface="fkGrotesk"/>
              </a:rPr>
              <a:t>先進技術與未來展望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TW" altLang="en-US" b="0" i="0" dirty="0">
                <a:effectLst/>
                <a:latin typeface="fkGroteskNeue"/>
              </a:rPr>
              <a:t>軟體定義與模擬技術</a:t>
            </a:r>
          </a:p>
          <a:p>
            <a:pPr algn="l">
              <a:lnSpc>
                <a:spcPct val="120000"/>
              </a:lnSpc>
            </a:pPr>
            <a:r>
              <a:rPr lang="zh-TW" altLang="en-US" b="0" i="0" dirty="0">
                <a:effectLst/>
                <a:latin typeface="fkGroteskNeue"/>
              </a:rPr>
              <a:t>未來機器人必須兼具硬體彈性與軟體靈活，透過虛擬環境（數位孿生技術）模擬與測試機器人行為後，完成一鍵部署至實體機器人，推動產品開發快速化、低成本化。</a:t>
            </a:r>
          </a:p>
          <a:p>
            <a:pPr algn="l">
              <a:lnSpc>
                <a:spcPct val="120000"/>
              </a:lnSpc>
              <a:buFont typeface="+mj-lt"/>
              <a:buAutoNum type="arabicPeriod" startAt="2"/>
            </a:pPr>
            <a:r>
              <a:rPr lang="zh-TW" altLang="en-US" b="0" i="0" dirty="0">
                <a:effectLst/>
                <a:latin typeface="fkGroteskNeue"/>
              </a:rPr>
              <a:t>整合計算架構</a:t>
            </a:r>
          </a:p>
          <a:p>
            <a:pPr algn="l">
              <a:lnSpc>
                <a:spcPct val="120000"/>
              </a:lnSpc>
            </a:pPr>
            <a:r>
              <a:rPr lang="en-US" altLang="zh-TW" b="0" i="0" dirty="0">
                <a:effectLst/>
                <a:latin typeface="fkGroteskNeue"/>
              </a:rPr>
              <a:t>Intel</a:t>
            </a:r>
            <a:r>
              <a:rPr lang="zh-TW" altLang="en-US" b="0" i="0" dirty="0">
                <a:effectLst/>
                <a:latin typeface="fkGroteskNeue"/>
              </a:rPr>
              <a:t>等業者推動統一運算架構，整合</a:t>
            </a:r>
            <a:r>
              <a:rPr lang="en-US" altLang="zh-TW" b="0" i="0" dirty="0">
                <a:effectLst/>
                <a:latin typeface="fkGroteskNeue"/>
              </a:rPr>
              <a:t>CPU</a:t>
            </a:r>
            <a:r>
              <a:rPr lang="zh-TW" altLang="en-US" b="0" i="0" dirty="0">
                <a:effectLst/>
                <a:latin typeface="fkGroteskNeue"/>
              </a:rPr>
              <a:t>、</a:t>
            </a:r>
            <a:r>
              <a:rPr lang="en-US" altLang="zh-TW" b="0" i="0" dirty="0">
                <a:effectLst/>
                <a:latin typeface="fkGroteskNeue"/>
              </a:rPr>
              <a:t>GPU</a:t>
            </a:r>
            <a:r>
              <a:rPr lang="zh-TW" altLang="en-US" b="0" i="0" dirty="0">
                <a:effectLst/>
                <a:latin typeface="fkGroteskNeue"/>
              </a:rPr>
              <a:t>與</a:t>
            </a:r>
            <a:r>
              <a:rPr lang="en-US" altLang="zh-TW" b="0" i="0" dirty="0">
                <a:effectLst/>
                <a:latin typeface="fkGroteskNeue"/>
              </a:rPr>
              <a:t>NPU</a:t>
            </a:r>
            <a:r>
              <a:rPr lang="zh-TW" altLang="en-US" b="0" i="0" dirty="0">
                <a:effectLst/>
                <a:latin typeface="fkGroteskNeue"/>
              </a:rPr>
              <a:t>，並採用時間敏感網路（</a:t>
            </a:r>
            <a:r>
              <a:rPr lang="en-US" altLang="zh-TW" b="0" i="0" dirty="0">
                <a:effectLst/>
                <a:latin typeface="fkGroteskNeue"/>
              </a:rPr>
              <a:t>TSN</a:t>
            </a:r>
            <a:r>
              <a:rPr lang="zh-TW" altLang="en-US" b="0" i="0" dirty="0">
                <a:effectLst/>
                <a:latin typeface="fkGroteskNeue"/>
              </a:rPr>
              <a:t>）實現奈秒級即時確定性運算，支援高精度運動控制與安全需求，為下一代智慧機器人提供強大運算保障。</a:t>
            </a:r>
          </a:p>
          <a:p>
            <a:pPr algn="l">
              <a:lnSpc>
                <a:spcPct val="120000"/>
              </a:lnSpc>
              <a:buFont typeface="+mj-lt"/>
              <a:buAutoNum type="arabicPeriod" startAt="3"/>
            </a:pPr>
            <a:r>
              <a:rPr lang="zh-TW" altLang="en-US" b="0" i="0" dirty="0">
                <a:effectLst/>
                <a:latin typeface="fkGroteskNeue"/>
              </a:rPr>
              <a:t>開放生態系與共同創新</a:t>
            </a:r>
          </a:p>
          <a:p>
            <a:pPr algn="l">
              <a:lnSpc>
                <a:spcPct val="120000"/>
              </a:lnSpc>
            </a:pPr>
            <a:r>
              <a:rPr lang="zh-TW" altLang="en-US" b="0" i="0" dirty="0">
                <a:effectLst/>
                <a:latin typeface="fkGroteskNeue"/>
              </a:rPr>
              <a:t>英飛凌（</a:t>
            </a:r>
            <a:r>
              <a:rPr lang="en-US" altLang="zh-TW" b="0" i="0" dirty="0">
                <a:effectLst/>
                <a:latin typeface="fkGroteskNeue"/>
              </a:rPr>
              <a:t>Infineon</a:t>
            </a:r>
            <a:r>
              <a:rPr lang="zh-TW" altLang="en-US" b="0" i="0" dirty="0">
                <a:effectLst/>
                <a:latin typeface="fkGroteskNeue"/>
              </a:rPr>
              <a:t>）與</a:t>
            </a:r>
            <a:r>
              <a:rPr lang="en-US" altLang="zh-TW" b="0" i="0" dirty="0">
                <a:effectLst/>
                <a:latin typeface="fkGroteskNeue"/>
              </a:rPr>
              <a:t>Intel</a:t>
            </a:r>
            <a:r>
              <a:rPr lang="zh-TW" altLang="en-US" b="0" i="0" dirty="0">
                <a:effectLst/>
                <a:latin typeface="fkGroteskNeue"/>
              </a:rPr>
              <a:t>強調開放標準（如</a:t>
            </a:r>
            <a:r>
              <a:rPr lang="en-US" altLang="zh-TW" b="0" i="0" dirty="0">
                <a:effectLst/>
                <a:latin typeface="fkGroteskNeue"/>
              </a:rPr>
              <a:t>ROS 2</a:t>
            </a:r>
            <a:r>
              <a:rPr lang="zh-TW" altLang="en-US" b="0" i="0" dirty="0">
                <a:effectLst/>
                <a:latin typeface="fkGroteskNeue"/>
              </a:rPr>
              <a:t>、</a:t>
            </a:r>
            <a:r>
              <a:rPr lang="en-US" altLang="zh-TW" b="0" i="0" dirty="0">
                <a:effectLst/>
                <a:latin typeface="fkGroteskNeue"/>
              </a:rPr>
              <a:t>OPC UA</a:t>
            </a:r>
            <a:r>
              <a:rPr lang="zh-TW" altLang="en-US" b="0" i="0" dirty="0">
                <a:effectLst/>
                <a:latin typeface="fkGroteskNeue"/>
              </a:rPr>
              <a:t>）與生態系合作，避免「圍牆花園」現象，推動產業鏈上各環節共同創新，加速</a:t>
            </a:r>
            <a:r>
              <a:rPr lang="en-US" altLang="zh-TW" b="0" i="0" dirty="0">
                <a:effectLst/>
                <a:latin typeface="fkGroteskNeue"/>
              </a:rPr>
              <a:t>AI</a:t>
            </a:r>
            <a:r>
              <a:rPr lang="zh-TW" altLang="en-US" b="0" i="0" dirty="0">
                <a:effectLst/>
                <a:latin typeface="fkGroteskNeue"/>
              </a:rPr>
              <a:t>機器人技術的普及與商業價值實現。</a:t>
            </a:r>
          </a:p>
          <a:p>
            <a:pPr algn="l">
              <a:lnSpc>
                <a:spcPct val="120000"/>
              </a:lnSpc>
              <a:buFont typeface="+mj-lt"/>
              <a:buAutoNum type="arabicPeriod" startAt="4"/>
            </a:pPr>
            <a:r>
              <a:rPr lang="zh-TW" altLang="en-US" b="0" i="0" dirty="0">
                <a:effectLst/>
                <a:latin typeface="fkGroteskNeue"/>
              </a:rPr>
              <a:t>人型機器人市場潛力</a:t>
            </a:r>
          </a:p>
          <a:p>
            <a:pPr algn="l">
              <a:lnSpc>
                <a:spcPct val="120000"/>
              </a:lnSpc>
            </a:pPr>
            <a:r>
              <a:rPr lang="zh-TW" altLang="en-US" b="0" i="0" dirty="0">
                <a:effectLst/>
                <a:latin typeface="fkGroteskNeue"/>
              </a:rPr>
              <a:t>隨著</a:t>
            </a:r>
            <a:r>
              <a:rPr lang="en-US" altLang="zh-TW" b="0" i="0" dirty="0">
                <a:effectLst/>
                <a:latin typeface="fkGroteskNeue"/>
              </a:rPr>
              <a:t>AI</a:t>
            </a:r>
            <a:r>
              <a:rPr lang="zh-TW" altLang="en-US" b="0" i="0" dirty="0">
                <a:effectLst/>
                <a:latin typeface="fkGroteskNeue"/>
              </a:rPr>
              <a:t>技術進步，人型機器人成為市場新興焦點，因其具備模仿人類動作與智能互動的潛能，將在接下來十年持續快速成長，預期帶來物聯網、工業製造及服務業的革命性變革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529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1F5D1F-02E8-3801-D6AB-AA9381A6B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5215" y="1764592"/>
            <a:ext cx="4893443" cy="38463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D71967-C4C1-24F0-91A5-99ED8A7C8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9278" y="1852709"/>
            <a:ext cx="4893443" cy="36700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FB34139-4E43-744A-231D-4E3853128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92557" y="1852710"/>
            <a:ext cx="4893444" cy="36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2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7E5EE-C133-42EF-882A-3263C6CB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9F8585-9288-4E1B-949F-5D1D1CEA0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5921" y="3543750"/>
            <a:ext cx="2498238" cy="18736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BB3EF05-9F68-4B9B-86DF-A8E133802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64" y="2012925"/>
            <a:ext cx="3090005" cy="41089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551DE8C-61AB-4245-EA21-660147E56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48743" y="2534777"/>
            <a:ext cx="4174813" cy="31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3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934</Words>
  <Application>Microsoft Office PowerPoint</Application>
  <PresentationFormat>寬螢幕</PresentationFormat>
  <Paragraphs>44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6" baseType="lpstr">
      <vt:lpstr>fkGrotesk</vt:lpstr>
      <vt:lpstr>fkGroteskNeue</vt:lpstr>
      <vt:lpstr>Google Sans Text</vt:lpstr>
      <vt:lpstr>Noto Sans TC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ChihWei Chen</dc:creator>
  <cp:lastModifiedBy>Chen灑脫如風 淡薄如雲</cp:lastModifiedBy>
  <cp:revision>11</cp:revision>
  <dcterms:created xsi:type="dcterms:W3CDTF">2025-04-18T03:25:11Z</dcterms:created>
  <dcterms:modified xsi:type="dcterms:W3CDTF">2025-08-21T15:46:20Z</dcterms:modified>
</cp:coreProperties>
</file>